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735763" cy="98694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397440" indent="-2980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794880" lvl="1" indent="-2980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192320" lvl="2" indent="-2649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589760" lvl="3" indent="-1987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1987200" lvl="4" indent="-198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384640" lvl="5" indent="-198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2782080" lvl="6" indent="-198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397440" indent="-2980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794880" lvl="1" indent="-29808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192320" lvl="2" indent="-26496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589760" lvl="3" indent="-19872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1987200" lvl="4" indent="-198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384640" lvl="5" indent="-198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2782080" lvl="6" indent="-19872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bKGut1wRAYc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sJwxwFCC_zY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.png" descr="image.png"/>
          <p:cNvPicPr/>
          <p:nvPr/>
        </p:nvPicPr>
        <p:blipFill>
          <a:blip r:embed="rId3" cstate="print"/>
          <a:stretch/>
        </p:blipFill>
        <p:spPr>
          <a:xfrm>
            <a:off x="7983720" y="3999240"/>
            <a:ext cx="811800" cy="81180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443880" y="428760"/>
            <a:ext cx="746100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LE FASI DI SVILUPPO DEL GIOCO D’AZZARDO: DIAGRAMMA DI CUSTER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Line 2"/>
          <p:cNvSpPr/>
          <p:nvPr/>
        </p:nvSpPr>
        <p:spPr>
          <a:xfrm>
            <a:off x="889200" y="2234160"/>
            <a:ext cx="432000" cy="721080"/>
          </a:xfrm>
          <a:prstGeom prst="line">
            <a:avLst/>
          </a:prstGeom>
          <a:ln w="762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Line 3"/>
          <p:cNvSpPr/>
          <p:nvPr/>
        </p:nvSpPr>
        <p:spPr>
          <a:xfrm>
            <a:off x="1892520" y="3342600"/>
            <a:ext cx="665280" cy="729000"/>
          </a:xfrm>
          <a:prstGeom prst="line">
            <a:avLst/>
          </a:prstGeom>
          <a:ln w="762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Line 4"/>
          <p:cNvSpPr/>
          <p:nvPr/>
        </p:nvSpPr>
        <p:spPr>
          <a:xfrm flipV="1">
            <a:off x="4008240" y="4464000"/>
            <a:ext cx="1127880" cy="16200"/>
          </a:xfrm>
          <a:prstGeom prst="line">
            <a:avLst/>
          </a:prstGeom>
          <a:ln w="762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330120" y="793800"/>
            <a:ext cx="1434240" cy="13852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525960" y="1220760"/>
            <a:ext cx="104256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FASE 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VINCENTE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7"/>
          <p:cNvSpPr/>
          <p:nvPr/>
        </p:nvSpPr>
        <p:spPr>
          <a:xfrm>
            <a:off x="1645920" y="1878480"/>
            <a:ext cx="1434240" cy="13852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8"/>
          <p:cNvSpPr/>
          <p:nvPr/>
        </p:nvSpPr>
        <p:spPr>
          <a:xfrm>
            <a:off x="1823760" y="2305440"/>
            <a:ext cx="107892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FASE 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PERDENTE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9"/>
          <p:cNvSpPr/>
          <p:nvPr/>
        </p:nvSpPr>
        <p:spPr>
          <a:xfrm>
            <a:off x="2890440" y="3000960"/>
            <a:ext cx="1487520" cy="13852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10"/>
          <p:cNvSpPr/>
          <p:nvPr/>
        </p:nvSpPr>
        <p:spPr>
          <a:xfrm>
            <a:off x="2912040" y="3428280"/>
            <a:ext cx="147204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FASE DELLA 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DISPERAZIONE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11"/>
          <p:cNvSpPr/>
          <p:nvPr/>
        </p:nvSpPr>
        <p:spPr>
          <a:xfrm>
            <a:off x="5125680" y="3245040"/>
            <a:ext cx="1434240" cy="13852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12"/>
          <p:cNvSpPr/>
          <p:nvPr/>
        </p:nvSpPr>
        <p:spPr>
          <a:xfrm>
            <a:off x="5417640" y="3672000"/>
            <a:ext cx="850320" cy="4575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FASE 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CRITICA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Line 13"/>
          <p:cNvSpPr/>
          <p:nvPr/>
        </p:nvSpPr>
        <p:spPr>
          <a:xfrm flipV="1">
            <a:off x="6739560" y="3497040"/>
            <a:ext cx="887760" cy="854640"/>
          </a:xfrm>
          <a:prstGeom prst="line">
            <a:avLst/>
          </a:prstGeom>
          <a:ln w="762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14"/>
          <p:cNvSpPr/>
          <p:nvPr/>
        </p:nvSpPr>
        <p:spPr>
          <a:xfrm>
            <a:off x="6624000" y="2102040"/>
            <a:ext cx="1487520" cy="13852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15"/>
          <p:cNvSpPr/>
          <p:nvPr/>
        </p:nvSpPr>
        <p:spPr>
          <a:xfrm>
            <a:off x="6627600" y="2529000"/>
            <a:ext cx="1508760" cy="4431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FASE DELLA 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RICOSTRUZIONE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16"/>
          <p:cNvSpPr/>
          <p:nvPr/>
        </p:nvSpPr>
        <p:spPr>
          <a:xfrm>
            <a:off x="7284600" y="793800"/>
            <a:ext cx="1434240" cy="138528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17"/>
          <p:cNvSpPr/>
          <p:nvPr/>
        </p:nvSpPr>
        <p:spPr>
          <a:xfrm>
            <a:off x="7495200" y="1058400"/>
            <a:ext cx="1013400" cy="6415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FASE 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DI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300" b="0" strike="noStrike" spc="-1">
                <a:solidFill>
                  <a:srgbClr val="FFFFFF"/>
                </a:solidFill>
                <a:latin typeface="Arial Black"/>
                <a:ea typeface="Arial Black"/>
              </a:rPr>
              <a:t>CRESCITA</a:t>
            </a:r>
            <a:endParaRPr lang="it-IT" sz="1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Line 18"/>
          <p:cNvSpPr/>
          <p:nvPr/>
        </p:nvSpPr>
        <p:spPr>
          <a:xfrm flipV="1">
            <a:off x="8096400" y="2303640"/>
            <a:ext cx="693720" cy="960840"/>
          </a:xfrm>
          <a:prstGeom prst="line">
            <a:avLst/>
          </a:prstGeom>
          <a:ln w="762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pic>
        <p:nvPicPr>
          <p:cNvPr id="169" name="image.jpeg" descr="image.jpeg"/>
          <p:cNvPicPr/>
          <p:nvPr/>
        </p:nvPicPr>
        <p:blipFill>
          <a:blip r:embed="rId4" cstate="print"/>
          <a:stretch/>
        </p:blipFill>
        <p:spPr>
          <a:xfrm>
            <a:off x="5221440" y="802440"/>
            <a:ext cx="3022920" cy="2035800"/>
          </a:xfrm>
          <a:prstGeom prst="rect">
            <a:avLst/>
          </a:prstGeom>
          <a:ln w="12700">
            <a:noFill/>
          </a:ln>
        </p:spPr>
      </p:pic>
      <p:pic>
        <p:nvPicPr>
          <p:cNvPr id="170" name="image.jpeg" descr="image.jpeg"/>
          <p:cNvPicPr/>
          <p:nvPr/>
        </p:nvPicPr>
        <p:blipFill>
          <a:blip r:embed="rId5" cstate="print"/>
          <a:stretch/>
        </p:blipFill>
        <p:spPr>
          <a:xfrm>
            <a:off x="5255280" y="3039480"/>
            <a:ext cx="3022920" cy="876600"/>
          </a:xfrm>
          <a:prstGeom prst="rect">
            <a:avLst/>
          </a:prstGeom>
          <a:ln w="12700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430920" y="867600"/>
            <a:ext cx="4378680" cy="2802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Il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disturbo da gioco d’azzardo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è stato ritenuto per molti anni relativo alla sfera degli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impulsi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Nel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2013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è stato riconosciuto come una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dipendenza al pari della droga e dell’alcol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, sono infatti interessati i medesimi circuiti cerebrali.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Il sintomo più importante è il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craving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, cioè il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desiderio incontrollabile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di mettere in atto quel comportamento che è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fonte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di grande </a:t>
            </a:r>
            <a:r>
              <a:rPr lang="it-IT" sz="1600" b="1" strike="noStrike" spc="-1">
                <a:solidFill>
                  <a:srgbClr val="FF2600"/>
                </a:solidFill>
                <a:latin typeface="Arial"/>
                <a:ea typeface="Arial"/>
              </a:rPr>
              <a:t>piacere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43880" y="428760"/>
            <a:ext cx="746100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ACCENNI DI NEUROSCIENZE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.png" descr="image.png"/>
          <p:cNvPicPr/>
          <p:nvPr/>
        </p:nvPicPr>
        <p:blipFill>
          <a:blip r:embed="rId3" cstate="print"/>
          <a:stretch/>
        </p:blipFill>
        <p:spPr>
          <a:xfrm>
            <a:off x="7861738" y="4103640"/>
            <a:ext cx="928382" cy="689077"/>
          </a:xfrm>
          <a:prstGeom prst="rect">
            <a:avLst/>
          </a:prstGeom>
          <a:ln w="12700">
            <a:noFill/>
          </a:ln>
        </p:spPr>
      </p:pic>
      <p:pic>
        <p:nvPicPr>
          <p:cNvPr id="174" name="fondo-di-numeri-delle-palle-di-lotteria-di-bingo-palle-del-gioco-di-lotteria-vincitore-del-lotto-83062104.jpg" descr="fondo-di-numeri-delle-palle-di-lotteria-di-bingo-palle-del-gioco-di-lotteria-vincitore-del-lotto-83062104.jpg"/>
          <p:cNvPicPr/>
          <p:nvPr/>
        </p:nvPicPr>
        <p:blipFill>
          <a:blip r:embed="rId4" cstate="print"/>
          <a:srcRect l="12821" r="3526" b="16754"/>
          <a:stretch/>
        </p:blipFill>
        <p:spPr>
          <a:xfrm>
            <a:off x="3632400" y="198397"/>
            <a:ext cx="4616640" cy="4594320"/>
          </a:xfrm>
          <a:prstGeom prst="rect">
            <a:avLst/>
          </a:prstGeom>
          <a:ln w="12700">
            <a:noFill/>
          </a:ln>
        </p:spPr>
      </p:pic>
      <p:grpSp>
        <p:nvGrpSpPr>
          <p:cNvPr id="175" name="Group 1"/>
          <p:cNvGrpSpPr/>
          <p:nvPr/>
        </p:nvGrpSpPr>
        <p:grpSpPr>
          <a:xfrm>
            <a:off x="42840" y="1235160"/>
            <a:ext cx="2999880" cy="2032920"/>
            <a:chOff x="42840" y="1235160"/>
            <a:chExt cx="2999880" cy="2032920"/>
          </a:xfrm>
        </p:grpSpPr>
        <p:sp>
          <p:nvSpPr>
            <p:cNvPr id="176" name="CustomShape 2"/>
            <p:cNvSpPr/>
            <p:nvPr/>
          </p:nvSpPr>
          <p:spPr>
            <a:xfrm>
              <a:off x="493560" y="1235160"/>
              <a:ext cx="2098440" cy="2032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CustomShape 3"/>
            <p:cNvSpPr/>
            <p:nvPr/>
          </p:nvSpPr>
          <p:spPr>
            <a:xfrm>
              <a:off x="42840" y="1383120"/>
              <a:ext cx="2999880" cy="1416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000" tIns="45000" rIns="45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Se posso 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scegliere il biglietto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400" b="1" strike="noStrike" cap="all" spc="-1">
                  <a:solidFill>
                    <a:srgbClr val="FFFFFF"/>
                  </a:solidFill>
                  <a:latin typeface="Arial"/>
                  <a:ea typeface="Arial"/>
                </a:rPr>
                <a:t>ho più probabilità</a:t>
              </a:r>
              <a:endParaRPr lang="it-IT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400" b="1" strike="noStrike" cap="all" spc="-1">
                  <a:solidFill>
                    <a:srgbClr val="FFFFFF"/>
                  </a:solidFill>
                  <a:latin typeface="Arial"/>
                  <a:ea typeface="Arial"/>
                </a:rPr>
                <a:t>di vincere</a:t>
              </a:r>
              <a:endParaRPr lang="it-IT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8" name="Group 4"/>
          <p:cNvGrpSpPr/>
          <p:nvPr/>
        </p:nvGrpSpPr>
        <p:grpSpPr>
          <a:xfrm>
            <a:off x="6622920" y="1139760"/>
            <a:ext cx="1943280" cy="1943280"/>
            <a:chOff x="6622920" y="1139760"/>
            <a:chExt cx="1943280" cy="1943280"/>
          </a:xfrm>
        </p:grpSpPr>
        <p:sp>
          <p:nvSpPr>
            <p:cNvPr id="179" name="CustomShape 5"/>
            <p:cNvSpPr/>
            <p:nvPr/>
          </p:nvSpPr>
          <p:spPr>
            <a:xfrm>
              <a:off x="6622920" y="1139760"/>
              <a:ext cx="1943280" cy="1943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0" name="CustomShape 6"/>
            <p:cNvSpPr/>
            <p:nvPr/>
          </p:nvSpPr>
          <p:spPr>
            <a:xfrm>
              <a:off x="6812640" y="1686600"/>
              <a:ext cx="1563840" cy="851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La fortuna gira 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e </a:t>
              </a:r>
              <a:r>
                <a:rPr lang="it-IT" sz="17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TORNERÒ </a:t>
              </a:r>
              <a:endParaRPr lang="it-IT" sz="17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7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A VINCERE</a:t>
              </a:r>
              <a:endParaRPr lang="it-IT" sz="1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1" name="CustomShape 7"/>
          <p:cNvSpPr/>
          <p:nvPr/>
        </p:nvSpPr>
        <p:spPr>
          <a:xfrm>
            <a:off x="5432400" y="4314240"/>
            <a:ext cx="2752920" cy="3063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it-IT" sz="1500" b="0" u="sng" strike="noStrike" spc="-1">
                <a:solidFill>
                  <a:srgbClr val="0000FF"/>
                </a:solidFill>
                <a:uFillTx/>
                <a:latin typeface="Georgia"/>
                <a:ea typeface="Georgia"/>
                <a:hlinkClick r:id="rId5"/>
              </a:rPr>
              <a:t>link al video di Taxi1729</a:t>
            </a:r>
            <a:endParaRPr lang="it-IT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540720" y="501480"/>
            <a:ext cx="184248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FALSE CREDENZE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3" name="Group 9"/>
          <p:cNvGrpSpPr/>
          <p:nvPr/>
        </p:nvGrpSpPr>
        <p:grpSpPr>
          <a:xfrm>
            <a:off x="3294720" y="1279800"/>
            <a:ext cx="1943280" cy="1943280"/>
            <a:chOff x="3294720" y="1279800"/>
            <a:chExt cx="1943280" cy="1943280"/>
          </a:xfrm>
        </p:grpSpPr>
        <p:sp>
          <p:nvSpPr>
            <p:cNvPr id="184" name="CustomShape 10"/>
            <p:cNvSpPr/>
            <p:nvPr/>
          </p:nvSpPr>
          <p:spPr>
            <a:xfrm>
              <a:off x="3294720" y="1279800"/>
              <a:ext cx="1943280" cy="1943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CustomShape 11"/>
            <p:cNvSpPr/>
            <p:nvPr/>
          </p:nvSpPr>
          <p:spPr>
            <a:xfrm>
              <a:off x="3444840" y="1755360"/>
              <a:ext cx="1643040" cy="99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Ho giocato il 15 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è uscito il 16: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SONO VICINO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6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ALLA VITTORIA</a:t>
              </a:r>
              <a:endParaRPr lang="it-IT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490680" y="465480"/>
            <a:ext cx="7631280" cy="5425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8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SEGNI E SINTOMI: 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QUANDO IL GIOCO D’AZZARDO DIVENTA UN PROBLEMA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6863040" y="1415160"/>
            <a:ext cx="194328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Le relazioni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6883920" y="2460240"/>
            <a:ext cx="194328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La scuola e il lavoro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6926400" y="3543120"/>
            <a:ext cx="194328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Il denaro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435960" y="1260360"/>
            <a:ext cx="725760" cy="72576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435960" y="2285640"/>
            <a:ext cx="725760" cy="72576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435960" y="3310920"/>
            <a:ext cx="725760" cy="72576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6087600" y="1260360"/>
            <a:ext cx="725760" cy="72576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6087600" y="2285640"/>
            <a:ext cx="725760" cy="72576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10"/>
          <p:cNvSpPr/>
          <p:nvPr/>
        </p:nvSpPr>
        <p:spPr>
          <a:xfrm>
            <a:off x="6087600" y="3310920"/>
            <a:ext cx="725760" cy="72576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11"/>
          <p:cNvSpPr/>
          <p:nvPr/>
        </p:nvSpPr>
        <p:spPr>
          <a:xfrm>
            <a:off x="668520" y="1405440"/>
            <a:ext cx="260640" cy="429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2400" b="1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12"/>
          <p:cNvSpPr/>
          <p:nvPr/>
        </p:nvSpPr>
        <p:spPr>
          <a:xfrm>
            <a:off x="664560" y="2430720"/>
            <a:ext cx="260640" cy="429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2400" b="1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13"/>
          <p:cNvSpPr/>
          <p:nvPr/>
        </p:nvSpPr>
        <p:spPr>
          <a:xfrm>
            <a:off x="668520" y="3468240"/>
            <a:ext cx="260640" cy="429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2400" b="1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14"/>
          <p:cNvSpPr/>
          <p:nvPr/>
        </p:nvSpPr>
        <p:spPr>
          <a:xfrm>
            <a:off x="6320160" y="1405440"/>
            <a:ext cx="260640" cy="429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2400" b="1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15"/>
          <p:cNvSpPr/>
          <p:nvPr/>
        </p:nvSpPr>
        <p:spPr>
          <a:xfrm>
            <a:off x="6320160" y="3468240"/>
            <a:ext cx="260640" cy="429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2400" b="1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16"/>
          <p:cNvSpPr/>
          <p:nvPr/>
        </p:nvSpPr>
        <p:spPr>
          <a:xfrm>
            <a:off x="6320160" y="2430720"/>
            <a:ext cx="260640" cy="429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2400" b="1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Disturbi-umore.jpg" descr="Disturbi-umore.jpg"/>
          <p:cNvPicPr/>
          <p:nvPr/>
        </p:nvPicPr>
        <p:blipFill>
          <a:blip r:embed="rId4" cstate="print"/>
          <a:srcRect l="25717" t="1230" r="25717" b="1230"/>
          <a:stretch/>
        </p:blipFill>
        <p:spPr>
          <a:xfrm>
            <a:off x="3420000" y="1872000"/>
            <a:ext cx="1955160" cy="1910520"/>
          </a:xfrm>
          <a:prstGeom prst="rect">
            <a:avLst/>
          </a:prstGeom>
          <a:ln w="12700">
            <a:noFill/>
          </a:ln>
        </p:spPr>
      </p:pic>
      <p:sp>
        <p:nvSpPr>
          <p:cNvPr id="204" name="CustomShape 17"/>
          <p:cNvSpPr/>
          <p:nvPr/>
        </p:nvSpPr>
        <p:spPr>
          <a:xfrm>
            <a:off x="1180800" y="1480320"/>
            <a:ext cx="293940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Il comportamento di gioco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18"/>
          <p:cNvSpPr/>
          <p:nvPr/>
        </p:nvSpPr>
        <p:spPr>
          <a:xfrm>
            <a:off x="1230120" y="2460240"/>
            <a:ext cx="194328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L’umore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19"/>
          <p:cNvSpPr/>
          <p:nvPr/>
        </p:nvSpPr>
        <p:spPr>
          <a:xfrm>
            <a:off x="1230120" y="3440160"/>
            <a:ext cx="1943280" cy="287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La salute fisica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491040" y="419400"/>
            <a:ext cx="4329720" cy="429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E TU? CHE GIOCATORE SEI?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000" b="0" strike="noStrike" spc="-1">
                <a:solidFill>
                  <a:srgbClr val="C9211E"/>
                </a:solidFill>
                <a:latin typeface="Arial"/>
                <a:ea typeface="Arial"/>
              </a:rPr>
              <a:t>PRIMA PARTE</a:t>
            </a:r>
            <a:endParaRPr lang="it-IT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image.png" descr="image.png"/>
          <p:cNvPicPr/>
          <p:nvPr/>
        </p:nvPicPr>
        <p:blipFill>
          <a:blip r:embed="rId4" cstate="print"/>
          <a:stretch/>
        </p:blipFill>
        <p:spPr>
          <a:xfrm>
            <a:off x="835200" y="1029600"/>
            <a:ext cx="7140960" cy="3083040"/>
          </a:xfrm>
          <a:prstGeom prst="rect">
            <a:avLst/>
          </a:prstGeom>
          <a:ln w="12700"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6340680" y="4286520"/>
            <a:ext cx="3166560" cy="4600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128000"/>
              </a:lnSpc>
              <a:tabLst>
                <a:tab pos="0" algn="l"/>
              </a:tabLst>
            </a:pPr>
            <a:r>
              <a:rPr lang="it-IT" sz="1900" b="0" u="sng" strike="noStrike" spc="-1">
                <a:solidFill>
                  <a:srgbClr val="0000FF"/>
                </a:solidFill>
                <a:uFillTx/>
                <a:latin typeface="Georgia"/>
                <a:ea typeface="Georgia"/>
                <a:hlinkClick r:id="rId5"/>
              </a:rPr>
              <a:t>Link al test</a:t>
            </a:r>
            <a:endParaRPr lang="it-IT" sz="1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pic>
        <p:nvPicPr>
          <p:cNvPr id="212" name="image.png" descr="image.png"/>
          <p:cNvPicPr/>
          <p:nvPr/>
        </p:nvPicPr>
        <p:blipFill>
          <a:blip r:embed="rId4" cstate="print"/>
          <a:stretch/>
        </p:blipFill>
        <p:spPr>
          <a:xfrm>
            <a:off x="1575000" y="1054440"/>
            <a:ext cx="5992560" cy="3033000"/>
          </a:xfrm>
          <a:prstGeom prst="rect">
            <a:avLst/>
          </a:prstGeom>
          <a:ln w="12700"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521640" y="355320"/>
            <a:ext cx="5344920" cy="429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E TU? CHE GIOCATORE SEI?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000" b="0" strike="noStrike" spc="-1">
                <a:solidFill>
                  <a:srgbClr val="C9211E"/>
                </a:solidFill>
                <a:latin typeface="Arial"/>
                <a:ea typeface="Arial"/>
              </a:rPr>
              <a:t>SECONDA PARTE</a:t>
            </a:r>
            <a:endParaRPr lang="it-IT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411840" y="972360"/>
            <a:ext cx="4235040" cy="3059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STRATEGIE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Prova a valutare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i vantaggi e gli svantaggi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di continuare a giocare;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Scrivi</a:t>
            </a:r>
            <a:r>
              <a:rPr lang="it-IT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su un biglietto le 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conseguenze negative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del tuo giocare d’azzardo e portalo con te;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Evita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i luoghi dove puoi giocare d’azzardo;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Prova a mettere in discussione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le tue credenze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rispetto al caso e alla fortuna;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Cerca di superare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il senso di colpa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e di vergogna.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5002200" y="895320"/>
            <a:ext cx="3454560" cy="3455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CHIEDERE AIUTO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Può far bene riuscire a raccontare la propria storia di gioco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alle persone che ti vogliono bene;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Se riesci, 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prova a parlare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della tua voglia di giocare ai familiari;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Valuta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di intraprendere un 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percorso di sostegno e cura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Se possibile, 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coinvolgi un familiare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nel percorso di cambiamento;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Se hai sbalzi d’umore, ti senti triste, depresso, 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rivolgiti al tuo medico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90600" y="449640"/>
            <a:ext cx="4896720" cy="315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INDICAZIONI PER I GIOCATORI D’AZZARDO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387360" y="449640"/>
            <a:ext cx="3415320" cy="315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INDICAZIONI PER I FAMILIARI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462600" y="1239480"/>
            <a:ext cx="4302360" cy="2465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COSA FARE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Provare a 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migliorare la comunicazione</a:t>
            </a:r>
            <a:r>
              <a:rPr lang="it-IT" sz="14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in famiglia e spronare a rivolgersi ai servizi specialistici, eventualmente accompagnandolo/a;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accettare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la possibilità di ricaduta;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in caso di minacce o violenza fisica, 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rivolgersi alle forze dell’ordine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000000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avere pazienza: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il cambiamento richiede tempo.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4766040" y="1308240"/>
            <a:ext cx="4098600" cy="2069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COSA NON FARE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Mentire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per nascondere il gioco d’azzardo del familiare;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giocare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, anche se poco; 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prestare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 denaro;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7520">
              <a:lnSpc>
                <a:spcPct val="93000"/>
              </a:lnSpc>
              <a:buClr>
                <a:srgbClr val="C9211E"/>
              </a:buClr>
              <a:buFont typeface="StarSymbol"/>
              <a:buChar char="✓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gioire </a:t>
            </a:r>
            <a:r>
              <a:rPr lang="it-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per le vincite o</a:t>
            </a:r>
            <a:r>
              <a:rPr lang="it-IT" sz="1400" b="1" strike="noStrike" spc="-1">
                <a:solidFill>
                  <a:srgbClr val="C9211E"/>
                </a:solidFill>
                <a:latin typeface="Arial"/>
                <a:ea typeface="Arial"/>
              </a:rPr>
              <a:t> accettare regali. </a:t>
            </a:r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438120" y="398160"/>
            <a:ext cx="7558200" cy="5418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COSA OFFRONO I SERVIZI SANITARI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(SERD o enti ausiliari)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55040" y="1243800"/>
            <a:ext cx="7950960" cy="25765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marL="160560" indent="-159480">
              <a:lnSpc>
                <a:spcPct val="93000"/>
              </a:lnSpc>
              <a:buClr>
                <a:srgbClr val="000000"/>
              </a:buClr>
              <a:buFont typeface="StarSymbol"/>
              <a:buChar char="-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Viene garantita una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pronta accoglienza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delle richieste dei singoli utenti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160560" indent="-159480">
              <a:lnSpc>
                <a:spcPct val="93000"/>
              </a:lnSpc>
              <a:buClr>
                <a:srgbClr val="000000"/>
              </a:buClr>
              <a:buFont typeface="StarSymbol"/>
              <a:buChar char="-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e delle loro famiglie.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160560" indent="-159480">
              <a:lnSpc>
                <a:spcPct val="93000"/>
              </a:lnSpc>
              <a:buClr>
                <a:srgbClr val="000000"/>
              </a:buClr>
              <a:buFont typeface="StarSymbol"/>
              <a:buChar char="-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L'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accesso al servizio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è: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702000" lvl="1" indent="-159480">
              <a:lnSpc>
                <a:spcPct val="93000"/>
              </a:lnSpc>
              <a:buClr>
                <a:srgbClr val="000000"/>
              </a:buClr>
              <a:buFont typeface="Monotype Sorts" charset="2"/>
              <a:buChar char="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diretto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 gratuito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702000" lvl="1" indent="-159480">
              <a:lnSpc>
                <a:spcPct val="93000"/>
              </a:lnSpc>
              <a:buClr>
                <a:srgbClr val="C9211E"/>
              </a:buClr>
              <a:buFont typeface="Monotype Sorts" charset="2"/>
              <a:buChar char="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 senza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necessità di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richiesta medica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702000" lvl="1" indent="-159480">
              <a:lnSpc>
                <a:spcPct val="93000"/>
              </a:lnSpc>
              <a:buClr>
                <a:srgbClr val="000000"/>
              </a:buClr>
              <a:buFont typeface="Monotype Sorts" charset="2"/>
              <a:buChar char="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nel rispetto della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privacy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160560" indent="-159480">
              <a:lnSpc>
                <a:spcPct val="93000"/>
              </a:lnSpc>
              <a:buClr>
                <a:srgbClr val="000000"/>
              </a:buClr>
              <a:buFont typeface="StarSymbol"/>
              <a:buChar char="-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La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durata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del percorso terapeutico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può variare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in base alla complessità clinica presentata e all’elevato rischio di ricadute, trattandosi di una dipendenza e quindi di una malattia.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2340000" y="1296000"/>
            <a:ext cx="5760000" cy="32040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F10D0C"/>
                </a:solidFill>
                <a:latin typeface="Arial"/>
                <a:ea typeface="Arial"/>
              </a:rPr>
              <a:t>ASL Città di Torino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F10D0C"/>
                </a:solidFill>
                <a:latin typeface="Arial"/>
                <a:ea typeface="Arial"/>
              </a:rPr>
              <a:t>DIPARTIMENTO DIPENDENZE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F10D0C"/>
                </a:solidFill>
                <a:latin typeface="Arial"/>
                <a:ea typeface="Arial"/>
              </a:rPr>
              <a:t>S.S.D. DIPENDENZE DA COMPORTAMENTI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F10D0C"/>
                </a:solidFill>
                <a:latin typeface="Arial"/>
                <a:ea typeface="Arial"/>
              </a:rPr>
              <a:t>Via Petitti 24 Torino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F10D0C"/>
                </a:solidFill>
                <a:latin typeface="Arial"/>
                <a:ea typeface="Arial"/>
              </a:rPr>
              <a:t>0115665816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F10D0C"/>
                </a:solidFill>
                <a:latin typeface="Arial"/>
                <a:ea typeface="Arial"/>
              </a:rPr>
              <a:t>Sito noneunbelgioco,it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1" strike="noStrike" spc="-1">
                <a:solidFill>
                  <a:srgbClr val="3FAF46"/>
                </a:solidFill>
                <a:latin typeface="Arial"/>
                <a:ea typeface="Arial"/>
              </a:rPr>
              <a:t>Numero verde</a:t>
            </a:r>
            <a:r>
              <a:rPr lang="it-IT" sz="2000" b="0" strike="noStrike" spc="-1">
                <a:solidFill>
                  <a:srgbClr val="3FAF46"/>
                </a:solidFill>
                <a:latin typeface="Arial"/>
                <a:ea typeface="Arial"/>
              </a:rPr>
              <a:t> </a:t>
            </a:r>
            <a:r>
              <a:rPr lang="it-IT" sz="2000" b="1" strike="noStrike" spc="-1">
                <a:solidFill>
                  <a:srgbClr val="3FAF46"/>
                </a:solidFill>
                <a:latin typeface="Arial"/>
                <a:ea typeface="Arial"/>
              </a:rPr>
              <a:t>800 333444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2000" b="0" strike="noStrike" spc="-1">
                <a:solidFill>
                  <a:srgbClr val="F10D0C"/>
                </a:solidFill>
                <a:latin typeface="Arial"/>
                <a:ea typeface="Arial"/>
              </a:rPr>
              <a:t>Telefono </a:t>
            </a:r>
            <a:r>
              <a:rPr lang="it-IT" sz="2000" b="1" strike="noStrike" spc="-1">
                <a:solidFill>
                  <a:srgbClr val="F10D0C"/>
                </a:solidFill>
                <a:latin typeface="Arial"/>
                <a:ea typeface="Arial"/>
              </a:rPr>
              <a:t>011 566 68 88</a:t>
            </a:r>
            <a:endParaRPr lang="it-IT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448560" y="398520"/>
            <a:ext cx="3069360" cy="315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RIFERIMENTI E CONTATTI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720720" y="647640"/>
            <a:ext cx="7918560" cy="30286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LA NORMATIVA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Legge regionale 19/2021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Delibera del Consiglio Regionale 215-50107 del 2017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Il Piano di comunicazione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approvato con delibera della Giunta Regionale 35-5432 del 2022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Il piano prevede l’avvio di una</a:t>
            </a:r>
            <a:r>
              <a:rPr lang="it-IT" sz="16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campagna di comunicazione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che ha come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obiettivi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: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1)  la</a:t>
            </a:r>
            <a:r>
              <a:rPr lang="it-IT" sz="16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sensibilizzazione</a:t>
            </a:r>
            <a:r>
              <a:rPr lang="it-IT" sz="16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sui potenziali rischi del gioco d’azzardo;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2)  l’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informazione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sui percorsi di cura offerti dai Servizi delle Dipendenze,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    che garantiscono l’anonimato e sono gratuiti.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2425320" y="2021400"/>
            <a:ext cx="5038920" cy="4294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24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GRAZIE PER L’ATTENZIONE</a:t>
            </a: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503280" y="576360"/>
            <a:ext cx="7342200" cy="30286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LA LEGGE REGOLAMENTA ALCUNI ASPETTI: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la</a:t>
            </a:r>
            <a:r>
              <a:rPr lang="it-IT" sz="16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distanza minima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degli esercizi da luoghi sensibili (es. scuole, bancomat, compro oro etc…)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obbligo di formazione per i gestori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it-IT" sz="16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fasce orarie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omogenee di interruzione quotidiana del gioco dalle 24 alle 8 e dalle 13 alle 15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le</a:t>
            </a:r>
            <a:r>
              <a:rPr lang="it-IT" sz="16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vetrate delle sale gioco non possono essere oscurate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Il Ministero della Salute raccomanda poi agli esercenti di: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tenere visibili gli orologi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per consentire ai giocatori il controllo del tempo;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non somministrare bevande alcoliche</a:t>
            </a:r>
            <a:r>
              <a:rPr lang="it-IT" sz="16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ed assunzione di tabacco nelle sale;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rendere visibili le informazioni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sulle 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reali possibilità di vincita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503280" y="503280"/>
            <a:ext cx="7423200" cy="2802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QUALI SONO I GIOCHI D’AZZARDO?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160560" indent="-159480">
              <a:lnSpc>
                <a:spcPct val="93000"/>
              </a:lnSpc>
              <a:buClr>
                <a:srgbClr val="000000"/>
              </a:buClr>
              <a:buFont typeface="StarSymbol"/>
              <a:buChar char="-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art.721 del codice penale li definisce come quelli 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“nei quali ricorre il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fine di lucro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e la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vincita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o la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perdita</a:t>
            </a:r>
            <a:r>
              <a:rPr lang="it-IT" sz="1600" b="0" strike="noStrike" spc="-1">
                <a:solidFill>
                  <a:srgbClr val="000000"/>
                </a:solidFill>
                <a:latin typeface="Arial Black"/>
                <a:ea typeface="Arial Black"/>
              </a:rPr>
              <a:t>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è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sempre</a:t>
            </a:r>
            <a:r>
              <a:rPr lang="it-IT" sz="1600" b="0" strike="noStrike" spc="-1">
                <a:solidFill>
                  <a:srgbClr val="000000"/>
                </a:solidFill>
                <a:latin typeface="Arial Black"/>
                <a:ea typeface="Arial Black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o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quasi sempre aleatoria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”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COSA SIGNIFICA?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il giocatore mette  in palio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denaro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o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oggetti di valore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la posta è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irreversibile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l’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"/>
              </a:rPr>
              <a:t>esito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del gioco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dipende dal caso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66760" y="503280"/>
            <a:ext cx="1672200" cy="428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SOLDI GIOCATI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 Italia 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780000" y="4572000"/>
            <a:ext cx="1943280" cy="23399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Fonte: dati del libro Blu </a:t>
            </a:r>
            <a:r>
              <a:rPr lang="it-IT" sz="10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2022</a:t>
            </a:r>
            <a:endParaRPr lang="it-IT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6" name="Group 3"/>
          <p:cNvGrpSpPr/>
          <p:nvPr/>
        </p:nvGrpSpPr>
        <p:grpSpPr>
          <a:xfrm>
            <a:off x="395280" y="1979640"/>
            <a:ext cx="1258920" cy="1258920"/>
            <a:chOff x="395280" y="1979640"/>
            <a:chExt cx="1258920" cy="1258920"/>
          </a:xfrm>
        </p:grpSpPr>
        <p:sp>
          <p:nvSpPr>
            <p:cNvPr id="87" name="CustomShape 4"/>
            <p:cNvSpPr/>
            <p:nvPr/>
          </p:nvSpPr>
          <p:spPr>
            <a:xfrm>
              <a:off x="395280" y="1979640"/>
              <a:ext cx="1258920" cy="125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CustomShape 5"/>
            <p:cNvSpPr/>
            <p:nvPr/>
          </p:nvSpPr>
          <p:spPr>
            <a:xfrm>
              <a:off x="416294" y="2120194"/>
              <a:ext cx="1216892" cy="97817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>
                  <a:solidFill>
                    <a:srgbClr val="FFFFFF"/>
                  </a:solidFill>
                  <a:latin typeface="Arial Black"/>
                  <a:ea typeface="Arial Black"/>
                </a:rPr>
                <a:t>Euro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 smtClean="0">
                  <a:solidFill>
                    <a:srgbClr val="FFFFFF"/>
                  </a:solidFill>
                  <a:latin typeface="Arial Black"/>
                  <a:ea typeface="Arial Black"/>
                </a:rPr>
                <a:t>136,06 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800" b="0" strike="noStrike" spc="-1" dirty="0" err="1">
                  <a:solidFill>
                    <a:srgbClr val="FFFFFF"/>
                  </a:solidFill>
                  <a:latin typeface="Arial Black"/>
                  <a:ea typeface="Arial Black"/>
                </a:rPr>
                <a:t>mld</a:t>
              </a:r>
              <a:endParaRPr lang="it-IT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9" name="CustomShape 6"/>
          <p:cNvSpPr/>
          <p:nvPr/>
        </p:nvSpPr>
        <p:spPr>
          <a:xfrm>
            <a:off x="2231624" y="2760660"/>
            <a:ext cx="1293840" cy="598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C9211E"/>
                </a:solidFill>
                <a:latin typeface="Arial Black"/>
                <a:ea typeface="Arial Black"/>
              </a:rPr>
              <a:t>SOLDI PERSI 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nel </a:t>
            </a:r>
            <a:r>
              <a:rPr lang="it-IT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gioco fisico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 </a:t>
            </a:r>
            <a:r>
              <a:rPr lang="it-IT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Italia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0" name="Group 7"/>
          <p:cNvGrpSpPr/>
          <p:nvPr/>
        </p:nvGrpSpPr>
        <p:grpSpPr>
          <a:xfrm>
            <a:off x="2230794" y="691345"/>
            <a:ext cx="1257480" cy="1258920"/>
            <a:chOff x="2700360" y="539640"/>
            <a:chExt cx="1257480" cy="1258920"/>
          </a:xfrm>
        </p:grpSpPr>
        <p:sp>
          <p:nvSpPr>
            <p:cNvPr id="91" name="CustomShape 8"/>
            <p:cNvSpPr/>
            <p:nvPr/>
          </p:nvSpPr>
          <p:spPr>
            <a:xfrm>
              <a:off x="2700360" y="539640"/>
              <a:ext cx="1257480" cy="125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CustomShape 9"/>
            <p:cNvSpPr/>
            <p:nvPr/>
          </p:nvSpPr>
          <p:spPr>
            <a:xfrm>
              <a:off x="2861590" y="680194"/>
              <a:ext cx="935021" cy="97817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>
                  <a:solidFill>
                    <a:srgbClr val="FFFFFF"/>
                  </a:solidFill>
                  <a:latin typeface="Arial Black"/>
                  <a:ea typeface="Arial Black"/>
                </a:rPr>
                <a:t>Euro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 smtClean="0">
                  <a:solidFill>
                    <a:srgbClr val="FFFFFF"/>
                  </a:solidFill>
                  <a:latin typeface="Arial Black"/>
                  <a:ea typeface="Arial Black"/>
                </a:rPr>
                <a:t>16,04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800" b="0" strike="noStrike" spc="-1" dirty="0">
                  <a:solidFill>
                    <a:srgbClr val="FFFFFF"/>
                  </a:solidFill>
                  <a:latin typeface="Arial Black"/>
                  <a:ea typeface="Arial Black"/>
                </a:rPr>
                <a:t> </a:t>
              </a:r>
              <a:r>
                <a:rPr lang="it-IT" sz="1800" b="0" strike="noStrike" spc="-1" dirty="0" err="1">
                  <a:solidFill>
                    <a:srgbClr val="FFFFFF"/>
                  </a:solidFill>
                  <a:latin typeface="Arial Black"/>
                  <a:ea typeface="Arial Black"/>
                </a:rPr>
                <a:t>mld</a:t>
              </a:r>
              <a:endParaRPr lang="it-IT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3" name="CustomShape 10"/>
          <p:cNvSpPr/>
          <p:nvPr/>
        </p:nvSpPr>
        <p:spPr>
          <a:xfrm>
            <a:off x="3398287" y="987300"/>
            <a:ext cx="2014560" cy="598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C9211E"/>
                </a:solidFill>
                <a:latin typeface="Arial Black"/>
                <a:ea typeface="Arial Black"/>
              </a:rPr>
              <a:t>SOLDI PERSI</a:t>
            </a:r>
            <a:r>
              <a:rPr lang="it-IT" sz="1200" b="0" strike="noStrike" spc="-1" dirty="0">
                <a:solidFill>
                  <a:srgbClr val="000000"/>
                </a:solidFill>
                <a:latin typeface="Arial Black"/>
                <a:ea typeface="Arial Black"/>
              </a:rPr>
              <a:t> 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nel </a:t>
            </a:r>
            <a:r>
              <a:rPr lang="it-IT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gioco a distanza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 </a:t>
            </a:r>
            <a:r>
              <a:rPr lang="it-IT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Italia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" name="Group 11"/>
          <p:cNvGrpSpPr/>
          <p:nvPr/>
        </p:nvGrpSpPr>
        <p:grpSpPr>
          <a:xfrm>
            <a:off x="3780000" y="2355869"/>
            <a:ext cx="1150920" cy="1150920"/>
            <a:chOff x="3780000" y="2355869"/>
            <a:chExt cx="1150920" cy="1150920"/>
          </a:xfrm>
        </p:grpSpPr>
        <p:sp>
          <p:nvSpPr>
            <p:cNvPr id="95" name="CustomShape 12"/>
            <p:cNvSpPr/>
            <p:nvPr/>
          </p:nvSpPr>
          <p:spPr>
            <a:xfrm>
              <a:off x="3780000" y="2355869"/>
              <a:ext cx="1150920" cy="1150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CustomShape 13"/>
            <p:cNvSpPr/>
            <p:nvPr/>
          </p:nvSpPr>
          <p:spPr>
            <a:xfrm>
              <a:off x="3861692" y="2528616"/>
              <a:ext cx="987536" cy="97817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>
                  <a:solidFill>
                    <a:srgbClr val="FFFFFF"/>
                  </a:solidFill>
                  <a:latin typeface="Arial Black"/>
                  <a:ea typeface="Arial Black"/>
                </a:rPr>
                <a:t> Euro 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 smtClean="0">
                  <a:solidFill>
                    <a:srgbClr val="FFFFFF"/>
                  </a:solidFill>
                  <a:latin typeface="Arial Black"/>
                  <a:ea typeface="Arial Black"/>
                </a:rPr>
                <a:t>3,88 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800" b="0" strike="noStrike" spc="-1" dirty="0" err="1">
                  <a:solidFill>
                    <a:srgbClr val="FFFFFF"/>
                  </a:solidFill>
                  <a:latin typeface="Arial Black"/>
                  <a:ea typeface="Arial Black"/>
                </a:rPr>
                <a:t>mld</a:t>
              </a:r>
              <a:endParaRPr lang="it-IT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7" name="CustomShape 14"/>
          <p:cNvSpPr/>
          <p:nvPr/>
        </p:nvSpPr>
        <p:spPr>
          <a:xfrm>
            <a:off x="6704005" y="2760660"/>
            <a:ext cx="1473480" cy="598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C9211E"/>
                </a:solidFill>
                <a:latin typeface="Arial Black"/>
                <a:ea typeface="Arial Black"/>
              </a:rPr>
              <a:t>SOLDI GIOCATI</a:t>
            </a:r>
            <a:r>
              <a:rPr lang="it-IT" sz="1200" b="0" strike="noStrike" spc="-1" dirty="0">
                <a:solidFill>
                  <a:srgbClr val="000000"/>
                </a:solidFill>
                <a:latin typeface="Arial Black"/>
                <a:ea typeface="Arial Black"/>
              </a:rPr>
              <a:t> 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con </a:t>
            </a:r>
            <a:r>
              <a:rPr lang="it-IT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gioco fisico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in </a:t>
            </a:r>
            <a:r>
              <a:rPr lang="it-IT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Piemonte</a:t>
            </a:r>
            <a:endParaRPr lang="it-IT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Line 15"/>
          <p:cNvSpPr/>
          <p:nvPr/>
        </p:nvSpPr>
        <p:spPr>
          <a:xfrm>
            <a:off x="1039680" y="1041120"/>
            <a:ext cx="1440" cy="86832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Line 16"/>
          <p:cNvSpPr/>
          <p:nvPr/>
        </p:nvSpPr>
        <p:spPr>
          <a:xfrm>
            <a:off x="2859534" y="2017620"/>
            <a:ext cx="1440" cy="64764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Line 17"/>
          <p:cNvSpPr/>
          <p:nvPr/>
        </p:nvSpPr>
        <p:spPr>
          <a:xfrm flipH="1">
            <a:off x="7444697" y="2247300"/>
            <a:ext cx="0" cy="3618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Line 18"/>
          <p:cNvSpPr/>
          <p:nvPr/>
        </p:nvSpPr>
        <p:spPr>
          <a:xfrm flipV="1">
            <a:off x="4359072" y="1596205"/>
            <a:ext cx="3240" cy="70812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2" name="Group 19"/>
          <p:cNvGrpSpPr/>
          <p:nvPr/>
        </p:nvGrpSpPr>
        <p:grpSpPr>
          <a:xfrm>
            <a:off x="6918565" y="979794"/>
            <a:ext cx="1044360" cy="1093680"/>
            <a:chOff x="7894453" y="923941"/>
            <a:chExt cx="1258920" cy="1258920"/>
          </a:xfrm>
        </p:grpSpPr>
        <p:sp>
          <p:nvSpPr>
            <p:cNvPr id="103" name="CustomShape 20"/>
            <p:cNvSpPr/>
            <p:nvPr/>
          </p:nvSpPr>
          <p:spPr>
            <a:xfrm>
              <a:off x="7894453" y="923941"/>
              <a:ext cx="1258920" cy="125892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CustomShape 21"/>
            <p:cNvSpPr/>
            <p:nvPr/>
          </p:nvSpPr>
          <p:spPr>
            <a:xfrm>
              <a:off x="8073605" y="1035725"/>
              <a:ext cx="962714" cy="1125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>
                  <a:solidFill>
                    <a:srgbClr val="FFFFFF"/>
                  </a:solidFill>
                  <a:latin typeface="Arial Black"/>
                  <a:ea typeface="Arial Black"/>
                </a:rPr>
                <a:t>Euro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0" strike="noStrike" spc="-1" dirty="0">
                  <a:solidFill>
                    <a:srgbClr val="FFFFFF"/>
                  </a:solidFill>
                  <a:latin typeface="Arial Black"/>
                  <a:ea typeface="Arial Black"/>
                </a:rPr>
                <a:t> </a:t>
              </a:r>
              <a:r>
                <a:rPr lang="it-IT" sz="2200" b="0" strike="noStrike" spc="-1" dirty="0" smtClean="0">
                  <a:solidFill>
                    <a:srgbClr val="FFFFFF"/>
                  </a:solidFill>
                  <a:latin typeface="Arial Black"/>
                  <a:ea typeface="Arial Black"/>
                </a:rPr>
                <a:t>1 </a:t>
              </a:r>
              <a:endParaRPr lang="it-IT" sz="2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800" b="0" strike="noStrike" spc="-1" dirty="0" err="1" smtClean="0">
                  <a:solidFill>
                    <a:srgbClr val="FFFFFF"/>
                  </a:solidFill>
                  <a:latin typeface="Arial Black"/>
                  <a:ea typeface="Arial Black"/>
                </a:rPr>
                <a:t>mld</a:t>
              </a:r>
              <a:endParaRPr lang="it-IT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grpSp>
        <p:nvGrpSpPr>
          <p:cNvPr id="106" name="Group 1"/>
          <p:cNvGrpSpPr/>
          <p:nvPr/>
        </p:nvGrpSpPr>
        <p:grpSpPr>
          <a:xfrm>
            <a:off x="665280" y="1025640"/>
            <a:ext cx="1727280" cy="1654200"/>
            <a:chOff x="665280" y="1025640"/>
            <a:chExt cx="1727280" cy="1654200"/>
          </a:xfrm>
        </p:grpSpPr>
        <p:sp>
          <p:nvSpPr>
            <p:cNvPr id="107" name="CustomShape 2"/>
            <p:cNvSpPr/>
            <p:nvPr/>
          </p:nvSpPr>
          <p:spPr>
            <a:xfrm>
              <a:off x="665280" y="1025640"/>
              <a:ext cx="1727280" cy="16542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CustomShape 3"/>
            <p:cNvSpPr/>
            <p:nvPr/>
          </p:nvSpPr>
          <p:spPr>
            <a:xfrm>
              <a:off x="911880" y="1269720"/>
              <a:ext cx="1234080" cy="1167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54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850</a:t>
              </a:r>
              <a:endParaRPr lang="it-IT" sz="5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2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circa</a:t>
              </a:r>
              <a:endParaRPr lang="it-IT" sz="2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9" name="CustomShape 4"/>
          <p:cNvSpPr/>
          <p:nvPr/>
        </p:nvSpPr>
        <p:spPr>
          <a:xfrm>
            <a:off x="196920" y="2968560"/>
            <a:ext cx="2357640" cy="598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 Black"/>
                <a:ea typeface="Arial Black"/>
              </a:rPr>
              <a:t>GIOCATORI IN CARICO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 alle ASL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 in </a:t>
            </a: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Piemonte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0" name="Group 5"/>
          <p:cNvGrpSpPr/>
          <p:nvPr/>
        </p:nvGrpSpPr>
        <p:grpSpPr>
          <a:xfrm>
            <a:off x="2700000" y="1045800"/>
            <a:ext cx="1727280" cy="1654200"/>
            <a:chOff x="2700000" y="1045800"/>
            <a:chExt cx="1727280" cy="1654200"/>
          </a:xfrm>
        </p:grpSpPr>
        <p:sp>
          <p:nvSpPr>
            <p:cNvPr id="111" name="CustomShape 6"/>
            <p:cNvSpPr/>
            <p:nvPr/>
          </p:nvSpPr>
          <p:spPr>
            <a:xfrm>
              <a:off x="2700000" y="1045800"/>
              <a:ext cx="1727280" cy="16542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CustomShape 7"/>
            <p:cNvSpPr/>
            <p:nvPr/>
          </p:nvSpPr>
          <p:spPr>
            <a:xfrm>
              <a:off x="2947320" y="1446480"/>
              <a:ext cx="1232640" cy="854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5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248</a:t>
              </a:r>
              <a:endParaRPr lang="it-IT" sz="5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3" name="Group 8"/>
          <p:cNvGrpSpPr/>
          <p:nvPr/>
        </p:nvGrpSpPr>
        <p:grpSpPr>
          <a:xfrm>
            <a:off x="4695840" y="1096920"/>
            <a:ext cx="1727280" cy="1654200"/>
            <a:chOff x="4695840" y="1096920"/>
            <a:chExt cx="1727280" cy="1654200"/>
          </a:xfrm>
        </p:grpSpPr>
        <p:sp>
          <p:nvSpPr>
            <p:cNvPr id="114" name="CustomShape 9"/>
            <p:cNvSpPr/>
            <p:nvPr/>
          </p:nvSpPr>
          <p:spPr>
            <a:xfrm>
              <a:off x="4695840" y="1096920"/>
              <a:ext cx="1727280" cy="16542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CustomShape 10"/>
            <p:cNvSpPr/>
            <p:nvPr/>
          </p:nvSpPr>
          <p:spPr>
            <a:xfrm>
              <a:off x="4722120" y="1504800"/>
              <a:ext cx="1675080" cy="838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6" name="CustomShape 11"/>
          <p:cNvSpPr/>
          <p:nvPr/>
        </p:nvSpPr>
        <p:spPr>
          <a:xfrm>
            <a:off x="4508640" y="2860560"/>
            <a:ext cx="2032200" cy="9374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E IL SOMMERSO?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Le statistiche stimano 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che tra il</a:t>
            </a: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200" b="1" strike="noStrike" spc="-1">
                <a:solidFill>
                  <a:srgbClr val="C9211E"/>
                </a:solidFill>
                <a:latin typeface="Arial"/>
                <a:ea typeface="Arial"/>
              </a:rPr>
              <a:t>3% e il 9% 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9211E"/>
                </a:solidFill>
                <a:latin typeface="Arial"/>
                <a:ea typeface="Arial"/>
              </a:rPr>
              <a:t>di chi gioca </a:t>
            </a: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sviluppa la patologia da dipendenza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12"/>
          <p:cNvSpPr/>
          <p:nvPr/>
        </p:nvSpPr>
        <p:spPr>
          <a:xfrm>
            <a:off x="6659640" y="2885760"/>
            <a:ext cx="1906560" cy="598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PERSONE A RISCHIO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 rispetto al 1.300.000 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di giocatori piemontesi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8" name="Group 13"/>
          <p:cNvGrpSpPr/>
          <p:nvPr/>
        </p:nvGrpSpPr>
        <p:grpSpPr>
          <a:xfrm>
            <a:off x="6711840" y="1096920"/>
            <a:ext cx="1690920" cy="1617840"/>
            <a:chOff x="6711840" y="1096920"/>
            <a:chExt cx="1690920" cy="1617840"/>
          </a:xfrm>
        </p:grpSpPr>
        <p:sp>
          <p:nvSpPr>
            <p:cNvPr id="119" name="CustomShape 14"/>
            <p:cNvSpPr/>
            <p:nvPr/>
          </p:nvSpPr>
          <p:spPr>
            <a:xfrm>
              <a:off x="6711840" y="1096920"/>
              <a:ext cx="1690920" cy="16178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CustomShape 15"/>
            <p:cNvSpPr/>
            <p:nvPr/>
          </p:nvSpPr>
          <p:spPr>
            <a:xfrm>
              <a:off x="6885000" y="1266840"/>
              <a:ext cx="1344240" cy="1278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45000" tIns="45000" rIns="45000" bIns="45000" anchor="ctr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8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TRA 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4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39.000 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18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e </a:t>
              </a:r>
              <a:endParaRPr lang="it-IT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3000"/>
                </a:lnSpc>
                <a:tabLst>
                  <a:tab pos="0" algn="l"/>
                </a:tabLst>
              </a:pPr>
              <a:r>
                <a:rPr lang="it-IT" sz="2400" b="1" strike="noStrike" spc="-1">
                  <a:solidFill>
                    <a:srgbClr val="FFFFFF"/>
                  </a:solidFill>
                  <a:latin typeface="Arial"/>
                  <a:ea typeface="Arial"/>
                </a:rPr>
                <a:t> 117.000 </a:t>
              </a:r>
              <a:endParaRPr lang="it-IT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1" name="CustomShape 16"/>
          <p:cNvSpPr/>
          <p:nvPr/>
        </p:nvSpPr>
        <p:spPr>
          <a:xfrm>
            <a:off x="3022560" y="4599000"/>
            <a:ext cx="4175280" cy="231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000" b="0" strike="noStrike" spc="-1">
                <a:solidFill>
                  <a:srgbClr val="000000"/>
                </a:solidFill>
                <a:latin typeface="Arial"/>
                <a:ea typeface="Arial"/>
              </a:rPr>
              <a:t> Fonte: dati Osservatorio Epidemiologico delle Dipendenze 2021</a:t>
            </a:r>
            <a:endParaRPr lang="it-IT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CustomShape 17"/>
          <p:cNvSpPr/>
          <p:nvPr/>
        </p:nvSpPr>
        <p:spPr>
          <a:xfrm>
            <a:off x="2508120" y="2968560"/>
            <a:ext cx="1881360" cy="598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GIOCATORI IN CARICO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 all’ASL Città di Torino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18"/>
          <p:cNvSpPr/>
          <p:nvPr/>
        </p:nvSpPr>
        <p:spPr>
          <a:xfrm>
            <a:off x="463320" y="356760"/>
            <a:ext cx="4120920" cy="315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SOGGETTI IN CARICO E SOMMERSO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19"/>
          <p:cNvSpPr/>
          <p:nvPr/>
        </p:nvSpPr>
        <p:spPr>
          <a:xfrm>
            <a:off x="4901760" y="1405800"/>
            <a:ext cx="1521360" cy="11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object 10"/>
          <p:cNvPicPr/>
          <p:nvPr/>
        </p:nvPicPr>
        <p:blipFill>
          <a:blip r:embed="rId4" cstate="print"/>
          <a:stretch/>
        </p:blipFill>
        <p:spPr>
          <a:xfrm>
            <a:off x="4995360" y="1369800"/>
            <a:ext cx="1159560" cy="101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grpSp>
        <p:nvGrpSpPr>
          <p:cNvPr id="127" name="Group 1"/>
          <p:cNvGrpSpPr/>
          <p:nvPr/>
        </p:nvGrpSpPr>
        <p:grpSpPr>
          <a:xfrm>
            <a:off x="771120" y="1191600"/>
            <a:ext cx="5983560" cy="1723680"/>
            <a:chOff x="771120" y="1191600"/>
            <a:chExt cx="5983560" cy="1723680"/>
          </a:xfrm>
        </p:grpSpPr>
        <p:pic>
          <p:nvPicPr>
            <p:cNvPr id="128" name="image.jpeg" descr="image.jpeg"/>
            <p:cNvPicPr/>
            <p:nvPr/>
          </p:nvPicPr>
          <p:blipFill>
            <a:blip r:embed="rId4" cstate="print"/>
            <a:srcRect b="50004"/>
            <a:stretch/>
          </p:blipFill>
          <p:spPr>
            <a:xfrm>
              <a:off x="771120" y="1191600"/>
              <a:ext cx="4514040" cy="172368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29" name="image.jpeg" descr="image.jpeg"/>
            <p:cNvPicPr/>
            <p:nvPr/>
          </p:nvPicPr>
          <p:blipFill>
            <a:blip r:embed="rId5" cstate="print"/>
            <a:stretch/>
          </p:blipFill>
          <p:spPr>
            <a:xfrm>
              <a:off x="5374080" y="1215360"/>
              <a:ext cx="1380600" cy="1612800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30" name="CustomShape 2"/>
          <p:cNvSpPr/>
          <p:nvPr/>
        </p:nvSpPr>
        <p:spPr>
          <a:xfrm>
            <a:off x="-167760" y="286920"/>
            <a:ext cx="9478080" cy="683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8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ATTENZIONE!</a:t>
            </a:r>
            <a:endParaRPr lang="it-IT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1" strike="noStrike" spc="-1">
                <a:solidFill>
                  <a:srgbClr val="C9211E"/>
                </a:solidFill>
                <a:latin typeface="Arial"/>
                <a:ea typeface="Arial"/>
              </a:rPr>
              <a:t>Qualsiasi gioco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 può diventare d'azzardo se si  scommette una </a:t>
            </a: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somma di denaro 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"/>
              </a:rPr>
              <a:t>sul suo esito e se il</a:t>
            </a:r>
            <a:r>
              <a:rPr lang="it-IT" sz="1200" b="0" strike="noStrike" spc="-1">
                <a:solidFill>
                  <a:srgbClr val="000000"/>
                </a:solidFill>
                <a:latin typeface="Arial Black"/>
                <a:ea typeface="Arial Black"/>
              </a:rPr>
              <a:t> </a:t>
            </a: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risultato dipende dal caso</a:t>
            </a: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image.jpeg" descr="image.jpeg"/>
          <p:cNvPicPr/>
          <p:nvPr/>
        </p:nvPicPr>
        <p:blipFill>
          <a:blip r:embed="rId4" cstate="print"/>
          <a:srcRect l="65725" t="50294"/>
          <a:stretch/>
        </p:blipFill>
        <p:spPr>
          <a:xfrm>
            <a:off x="6802200" y="1090080"/>
            <a:ext cx="1554840" cy="1723680"/>
          </a:xfrm>
          <a:prstGeom prst="rect">
            <a:avLst/>
          </a:prstGeom>
          <a:ln w="12700">
            <a:noFill/>
          </a:ln>
        </p:spPr>
      </p:pic>
      <p:grpSp>
        <p:nvGrpSpPr>
          <p:cNvPr id="132" name="Group 3"/>
          <p:cNvGrpSpPr/>
          <p:nvPr/>
        </p:nvGrpSpPr>
        <p:grpSpPr>
          <a:xfrm>
            <a:off x="3477600" y="2837520"/>
            <a:ext cx="4394160" cy="1723680"/>
            <a:chOff x="3477600" y="2837520"/>
            <a:chExt cx="4394160" cy="1723680"/>
          </a:xfrm>
        </p:grpSpPr>
        <p:pic>
          <p:nvPicPr>
            <p:cNvPr id="133" name="image.jpeg" descr="image.jpeg"/>
            <p:cNvPicPr/>
            <p:nvPr/>
          </p:nvPicPr>
          <p:blipFill>
            <a:blip r:embed="rId4" cstate="print"/>
            <a:srcRect t="50294" r="31775"/>
            <a:stretch/>
          </p:blipFill>
          <p:spPr>
            <a:xfrm>
              <a:off x="3477600" y="2837520"/>
              <a:ext cx="3096720" cy="172368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34" name="image.jpeg" descr="image.jpeg"/>
            <p:cNvPicPr/>
            <p:nvPr/>
          </p:nvPicPr>
          <p:blipFill>
            <a:blip r:embed="rId6" cstate="print"/>
            <a:srcRect l="16758" t="8332" r="16758" b="8332"/>
            <a:stretch/>
          </p:blipFill>
          <p:spPr>
            <a:xfrm>
              <a:off x="6530400" y="2931840"/>
              <a:ext cx="1341360" cy="1622160"/>
            </a:xfrm>
            <a:prstGeom prst="rect">
              <a:avLst/>
            </a:prstGeom>
            <a:ln w="1270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136" name="CustomShape 1"/>
          <p:cNvSpPr/>
          <p:nvPr/>
        </p:nvSpPr>
        <p:spPr>
          <a:xfrm rot="46800">
            <a:off x="6597360" y="2865960"/>
            <a:ext cx="2389320" cy="428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GIOCO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 PATOLOGICO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Line 2"/>
          <p:cNvSpPr/>
          <p:nvPr/>
        </p:nvSpPr>
        <p:spPr>
          <a:xfrm>
            <a:off x="2081160" y="3141720"/>
            <a:ext cx="1385280" cy="360"/>
          </a:xfrm>
          <a:prstGeom prst="line">
            <a:avLst/>
          </a:prstGeom>
          <a:ln w="101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 rot="46800">
            <a:off x="3375720" y="2865960"/>
            <a:ext cx="2389320" cy="428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GIOCO 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PROBLEMATICO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 rot="46800">
            <a:off x="154080" y="2916720"/>
            <a:ext cx="2389320" cy="428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GIOCO 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2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SOCIALE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403560" y="357840"/>
            <a:ext cx="4424040" cy="315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IL FENOMENO DEL GIOCO D’AZZARDO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Schermata 2023-04-13 alle 11.58.44.png" descr="Schermata 2023-04-13 alle 11.58.44.png"/>
          <p:cNvPicPr/>
          <p:nvPr/>
        </p:nvPicPr>
        <p:blipFill>
          <a:blip r:embed="rId4" cstate="print"/>
          <a:srcRect l="45443" t="1337" r="12757" b="23348"/>
          <a:stretch/>
        </p:blipFill>
        <p:spPr>
          <a:xfrm>
            <a:off x="582480" y="1116720"/>
            <a:ext cx="1681920" cy="1660320"/>
          </a:xfrm>
          <a:prstGeom prst="rect">
            <a:avLst/>
          </a:prstGeom>
          <a:ln w="12700">
            <a:noFill/>
          </a:ln>
        </p:spPr>
      </p:pic>
      <p:pic>
        <p:nvPicPr>
          <p:cNvPr id="142" name="Immagine" descr="Immagine"/>
          <p:cNvPicPr/>
          <p:nvPr/>
        </p:nvPicPr>
        <p:blipFill>
          <a:blip r:embed="rId5" cstate="print"/>
          <a:srcRect l="29870" t="4712" r="9560" b="1108"/>
          <a:stretch/>
        </p:blipFill>
        <p:spPr>
          <a:xfrm>
            <a:off x="6727680" y="1073160"/>
            <a:ext cx="1756440" cy="1747440"/>
          </a:xfrm>
          <a:prstGeom prst="rect">
            <a:avLst/>
          </a:prstGeom>
          <a:ln w="12700">
            <a:noFill/>
          </a:ln>
        </p:spPr>
      </p:pic>
      <p:sp>
        <p:nvSpPr>
          <p:cNvPr id="143" name="Line 6"/>
          <p:cNvSpPr/>
          <p:nvPr/>
        </p:nvSpPr>
        <p:spPr>
          <a:xfrm>
            <a:off x="5621040" y="3154680"/>
            <a:ext cx="1385280" cy="360"/>
          </a:xfrm>
          <a:prstGeom prst="line">
            <a:avLst/>
          </a:prstGeom>
          <a:ln w="10160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Immagine" descr="Immagine"/>
          <p:cNvPicPr/>
          <p:nvPr/>
        </p:nvPicPr>
        <p:blipFill>
          <a:blip r:embed="rId6" cstate="print"/>
          <a:srcRect l="37305" t="2644" r="23696" b="23113"/>
          <a:stretch/>
        </p:blipFill>
        <p:spPr>
          <a:xfrm>
            <a:off x="3695760" y="1113840"/>
            <a:ext cx="1750680" cy="16660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.png" descr="image.png"/>
          <p:cNvPicPr/>
          <p:nvPr/>
        </p:nvPicPr>
        <p:blipFill>
          <a:blip r:embed="rId3" cstate="print"/>
          <a:stretch/>
        </p:blipFill>
        <p:spPr>
          <a:xfrm>
            <a:off x="8064360" y="4103640"/>
            <a:ext cx="725760" cy="725760"/>
          </a:xfrm>
          <a:prstGeom prst="rect">
            <a:avLst/>
          </a:prstGeom>
          <a:ln w="12700"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576360" y="906120"/>
            <a:ext cx="7990200" cy="2802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272726"/>
                </a:solidFill>
                <a:latin typeface="Arial"/>
                <a:ea typeface="Arial"/>
              </a:rPr>
              <a:t>Non tutti sono a rischio di sviluppare un problema con il gioco, t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ra le possibili </a:t>
            </a: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cause</a:t>
            </a:r>
            <a:r>
              <a:rPr lang="it-IT" sz="1600" b="0" strike="noStrike" spc="-1">
                <a:solidFill>
                  <a:srgbClr val="272726"/>
                </a:solidFill>
                <a:latin typeface="Arial"/>
                <a:ea typeface="Arial"/>
              </a:rPr>
              <a:t>: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stress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e </a:t>
            </a: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traumi</a:t>
            </a:r>
            <a:r>
              <a:rPr lang="it-IT" sz="1600" b="1" strike="noStrike" spc="-1">
                <a:solidFill>
                  <a:srgbClr val="000000"/>
                </a:solidFill>
                <a:latin typeface="Arial"/>
                <a:ea typeface="Arial"/>
              </a:rPr>
              <a:t>;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personalità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e modi di fronteggiare le situazioni;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 marL="160560" indent="-159480">
              <a:lnSpc>
                <a:spcPct val="93000"/>
              </a:lnSpc>
              <a:buClr>
                <a:srgbClr val="C9211E"/>
              </a:buClr>
              <a:buFont typeface="StarSymbol"/>
              <a:buChar char="-"/>
              <a:tabLst>
                <a:tab pos="444600" algn="l"/>
                <a:tab pos="888840" algn="l"/>
                <a:tab pos="1333440" algn="l"/>
                <a:tab pos="1790640" algn="l"/>
                <a:tab pos="2235240" algn="l"/>
                <a:tab pos="2692440" algn="l"/>
                <a:tab pos="3137040" algn="l"/>
                <a:tab pos="3581280" algn="l"/>
                <a:tab pos="4038480" algn="l"/>
                <a:tab pos="4483080" algn="l"/>
                <a:tab pos="4927680" algn="l"/>
                <a:tab pos="5384880" algn="l"/>
                <a:tab pos="5829480" algn="l"/>
                <a:tab pos="6286680" algn="l"/>
                <a:tab pos="6730920" algn="l"/>
                <a:tab pos="7175520" algn="l"/>
                <a:tab pos="7632720" algn="l"/>
                <a:tab pos="8077320" algn="l"/>
                <a:tab pos="8521560" algn="l"/>
                <a:tab pos="8978760" algn="l"/>
                <a:tab pos="9423360" algn="l"/>
                <a:tab pos="9880560" algn="l"/>
                <a:tab pos="10325160" algn="l"/>
                <a:tab pos="10769760" algn="l"/>
              </a:tabLst>
            </a:pP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influenz</a:t>
            </a:r>
            <a:r>
              <a:rPr lang="it-IT" sz="1600" b="1" strike="noStrike" spc="-1">
                <a:solidFill>
                  <a:srgbClr val="C9211E"/>
                </a:solidFill>
                <a:latin typeface="Arial"/>
                <a:ea typeface="Arial"/>
              </a:rPr>
              <a:t>a</a:t>
            </a:r>
            <a:r>
              <a:rPr lang="it-IT" sz="1600" b="0" strike="noStrike" spc="-1">
                <a:solidFill>
                  <a:srgbClr val="C9211E"/>
                </a:solidFill>
                <a:latin typeface="Arial"/>
                <a:ea typeface="Arial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della famiglia e degli amici in </a:t>
            </a: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precoci esperienze di gioco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(modellamento-apprendimento);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caratteristiche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 dei giochi;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- </a:t>
            </a: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accessibilità dell’offerta</a:t>
            </a:r>
            <a:r>
              <a:rPr lang="it-IT" sz="16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di gioco d’azzardo e</a:t>
            </a:r>
            <a:r>
              <a:rPr lang="it-IT" sz="1600" b="0" strike="noStrike" spc="-1">
                <a:solidFill>
                  <a:srgbClr val="000000"/>
                </a:solidFill>
                <a:latin typeface="Arial Black"/>
                <a:ea typeface="Arial"/>
              </a:rPr>
              <a:t> </a:t>
            </a:r>
            <a:r>
              <a:rPr lang="it-IT" sz="1600" b="1" strike="noStrike" spc="-1">
                <a:solidFill>
                  <a:srgbClr val="C9211E"/>
                </a:solidFill>
                <a:latin typeface="Arial Black"/>
                <a:ea typeface="Arial"/>
              </a:rPr>
              <a:t>pubblicità</a:t>
            </a:r>
            <a:r>
              <a:rPr lang="it-IT" sz="1600" b="0" strike="noStrike" spc="-1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595800" y="387720"/>
            <a:ext cx="3258360" cy="315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it-IT" sz="1600" b="0" strike="noStrike" spc="-1">
                <a:solidFill>
                  <a:srgbClr val="C9211E"/>
                </a:solidFill>
                <a:latin typeface="Arial Black"/>
                <a:ea typeface="Arial Black"/>
              </a:rPr>
              <a:t>FATTORI DI VULNERABILITÀ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011040" y="4012560"/>
            <a:ext cx="5231520" cy="5594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 anchor="t">
            <a:spAutoFit/>
          </a:bodyPr>
          <a:lstStyle/>
          <a:p>
            <a:pPr>
              <a:lnSpc>
                <a:spcPts val="3699"/>
              </a:lnSpc>
              <a:tabLst>
                <a:tab pos="0" algn="l"/>
              </a:tabLst>
            </a:pPr>
            <a:r>
              <a:rPr lang="it-IT" sz="1600" b="0" u="sng" strike="noStrike" spc="-1">
                <a:solidFill>
                  <a:srgbClr val="0000FF"/>
                </a:solidFill>
                <a:uFillTx/>
                <a:latin typeface="Georgia"/>
                <a:ea typeface="Georgia"/>
              </a:rPr>
              <a:t>https://youtu.be/zoj6D0gPPZg?si=BQKWwai2Aya0lgBQ</a:t>
            </a:r>
            <a:endParaRPr lang="it-IT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985</Words>
  <Application>Microsoft Office PowerPoint</Application>
  <PresentationFormat>Presentazione su schermo (16:9)</PresentationFormat>
  <Paragraphs>230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MONTICONE Maria Margherita u209904</dc:creator>
  <cp:lastModifiedBy>maria</cp:lastModifiedBy>
  <cp:revision>28</cp:revision>
  <dcterms:modified xsi:type="dcterms:W3CDTF">2024-03-06T14:15:23Z</dcterms:modified>
  <dc:language>it-IT</dc:language>
</cp:coreProperties>
</file>